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6"/>
  </p:notesMasterIdLst>
  <p:sldIdLst>
    <p:sldId id="256" r:id="rId2"/>
    <p:sldId id="269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BE4514"/>
    <a:srgbClr val="B51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EA5C00-87E4-4299-A9DA-AB52416B822F}" v="148" dt="2025-09-03T16:42:15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15FC5-43F6-4D7A-9F42-446F6F41700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B98B4-585D-4D03-9491-A3719CE47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289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B98B4-585D-4D03-9491-A3719CE4708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05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98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774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423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4302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144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046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232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330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03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80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75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53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02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60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11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42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46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CF84B-B422-4A7D-B710-71B18ADF511D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6097B-93DE-46FF-90BA-42A793037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77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29DA-8D14-6F97-67EF-3B3FDA4D6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25E71-8281-A24D-E509-04090278D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7CED0-9D1D-413D-732B-F9DCAD1F9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FB674-E7AE-26D2-3580-6438C52C7365}"/>
              </a:ext>
            </a:extLst>
          </p:cNvPr>
          <p:cNvSpPr txBox="1"/>
          <p:nvPr/>
        </p:nvSpPr>
        <p:spPr>
          <a:xfrm>
            <a:off x="646386" y="346841"/>
            <a:ext cx="10137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8.In which quarter of 2020, got the maximum total-sold-quantity? The final output contains these fields sorted by the total-sold-quantity,</a:t>
            </a:r>
            <a:br>
              <a:rPr lang="en-US" dirty="0"/>
            </a:br>
            <a:r>
              <a:rPr lang="en-US" dirty="0"/>
              <a:t>									</a:t>
            </a:r>
            <a:r>
              <a:rPr lang="en-US" dirty="0">
                <a:solidFill>
                  <a:schemeClr val="tx2"/>
                </a:solidFill>
              </a:rPr>
              <a:t>Quarter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	total-sold-quantity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BB158-F83E-7F0E-21CA-359D9495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86" y="1903686"/>
            <a:ext cx="4453759" cy="3050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A103AC8A-D28D-A16E-6ABF-1ABF73A0C2EB}"/>
              </a:ext>
            </a:extLst>
          </p:cNvPr>
          <p:cNvSpPr/>
          <p:nvPr/>
        </p:nvSpPr>
        <p:spPr>
          <a:xfrm>
            <a:off x="5478204" y="3186683"/>
            <a:ext cx="978408" cy="484632"/>
          </a:xfrm>
          <a:prstGeom prst="striped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7E163-0A0B-F425-5F7E-124FCBE28DBC}"/>
              </a:ext>
            </a:extLst>
          </p:cNvPr>
          <p:cNvSpPr txBox="1"/>
          <p:nvPr/>
        </p:nvSpPr>
        <p:spPr>
          <a:xfrm>
            <a:off x="2873265" y="5242034"/>
            <a:ext cx="628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📊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“Sales peaked sharply in Q3 2020, clearly outperforming all other quarters in total sold quantity.”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697422-D538-CD5D-321E-3FD8AED0E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55442"/>
              </p:ext>
            </p:extLst>
          </p:nvPr>
        </p:nvGraphicFramePr>
        <p:xfrm>
          <a:off x="6676105" y="2459976"/>
          <a:ext cx="4853238" cy="18542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  <a:reflection blurRad="6350" stA="50000" endA="300" endPos="38500" dist="50800" dir="5400000" sy="-100000" algn="bl" rotWithShape="0"/>
                </a:effectLst>
                <a:tableStyleId>{D03447BB-5D67-496B-8E87-E561075AD55C}</a:tableStyleId>
              </a:tblPr>
              <a:tblGrid>
                <a:gridCol w="2426619">
                  <a:extLst>
                    <a:ext uri="{9D8B030D-6E8A-4147-A177-3AD203B41FA5}">
                      <a16:colId xmlns:a16="http://schemas.microsoft.com/office/drawing/2014/main" val="2923176400"/>
                    </a:ext>
                  </a:extLst>
                </a:gridCol>
                <a:gridCol w="2426619">
                  <a:extLst>
                    <a:ext uri="{9D8B030D-6E8A-4147-A177-3AD203B41FA5}">
                      <a16:colId xmlns:a16="http://schemas.microsoft.com/office/drawing/2014/main" val="811649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Quarter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Total_sold_quantity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2195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17447125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7904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7137551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93343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3704398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677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3395899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88836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421355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CC3E9-567F-7394-352E-0509A7DE16BA}"/>
              </a:ext>
            </a:extLst>
          </p:cNvPr>
          <p:cNvSpPr txBox="1"/>
          <p:nvPr/>
        </p:nvSpPr>
        <p:spPr>
          <a:xfrm>
            <a:off x="811924" y="315310"/>
            <a:ext cx="9569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9.Which channel helped to bring more gross sales in the fiscal year 2021 and the percentage of contribution? The final output contains these fields, </a:t>
            </a:r>
            <a:br>
              <a:rPr lang="en-US" dirty="0"/>
            </a:br>
            <a:r>
              <a:rPr lang="en-US" dirty="0"/>
              <a:t>									</a:t>
            </a:r>
            <a:r>
              <a:rPr lang="en-US" dirty="0">
                <a:solidFill>
                  <a:schemeClr val="tx2"/>
                </a:solidFill>
              </a:rPr>
              <a:t>channel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		gross-sales-MLN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		percentage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757DD-2BAB-AAC2-7339-1FAFBD740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43" y="5339878"/>
            <a:ext cx="3286584" cy="86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42AD77-BE27-068A-38EC-18F38E4C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315" y="1538786"/>
            <a:ext cx="4287829" cy="3042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243E2E-3873-06EA-5812-B38E12B55410}"/>
              </a:ext>
            </a:extLst>
          </p:cNvPr>
          <p:cNvSpPr txBox="1"/>
          <p:nvPr/>
        </p:nvSpPr>
        <p:spPr>
          <a:xfrm>
            <a:off x="639149" y="2673117"/>
            <a:ext cx="4896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 2021, online sales emerged as the leading channel, driving nearly half of ATLIQ’s gross sales, while retail and reseller channels contributed significantly but at lower levels.</a:t>
            </a:r>
            <a:endParaRPr lang="en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F4DADF26-297D-76BD-7F3F-48B30FD903DB}"/>
              </a:ext>
            </a:extLst>
          </p:cNvPr>
          <p:cNvSpPr/>
          <p:nvPr/>
        </p:nvSpPr>
        <p:spPr>
          <a:xfrm rot="5400000">
            <a:off x="8433685" y="4584667"/>
            <a:ext cx="647723" cy="484632"/>
          </a:xfrm>
          <a:prstGeom prst="left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B796F8-6376-2BAB-4086-F6D9E8EDF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36506"/>
              </p:ext>
            </p:extLst>
          </p:nvPr>
        </p:nvGraphicFramePr>
        <p:xfrm>
          <a:off x="4876804" y="5252346"/>
          <a:ext cx="7180824" cy="148336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{D03447BB-5D67-496B-8E87-E561075AD55C}</a:tableStyleId>
              </a:tblPr>
              <a:tblGrid>
                <a:gridCol w="2160116">
                  <a:extLst>
                    <a:ext uri="{9D8B030D-6E8A-4147-A177-3AD203B41FA5}">
                      <a16:colId xmlns:a16="http://schemas.microsoft.com/office/drawing/2014/main" val="1621338574"/>
                    </a:ext>
                  </a:extLst>
                </a:gridCol>
                <a:gridCol w="2510354">
                  <a:extLst>
                    <a:ext uri="{9D8B030D-6E8A-4147-A177-3AD203B41FA5}">
                      <a16:colId xmlns:a16="http://schemas.microsoft.com/office/drawing/2014/main" val="4265664279"/>
                    </a:ext>
                  </a:extLst>
                </a:gridCol>
                <a:gridCol w="2510354">
                  <a:extLst>
                    <a:ext uri="{9D8B030D-6E8A-4147-A177-3AD203B41FA5}">
                      <a16:colId xmlns:a16="http://schemas.microsoft.com/office/drawing/2014/main" val="4021014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channel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</a:t>
                      </a:r>
                      <a:r>
                        <a:rPr lang="en-US" dirty="0" err="1"/>
                        <a:t>Gross_sales_mln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1092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Retailer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1219.08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73.23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8734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Direct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257.53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15.47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5310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Distributor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188.03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11.3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06333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434190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360D0A-0CAE-BAF1-66E9-2F62B0E3994D}"/>
              </a:ext>
            </a:extLst>
          </p:cNvPr>
          <p:cNvSpPr txBox="1"/>
          <p:nvPr/>
        </p:nvSpPr>
        <p:spPr>
          <a:xfrm>
            <a:off x="788276" y="417786"/>
            <a:ext cx="9814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10.Get the Top 3 products in each division that have a high total-sold-quantity in the fiscal-year 2021? The final output contains these fields, </a:t>
            </a:r>
            <a:br>
              <a:rPr lang="en-US" dirty="0"/>
            </a:br>
            <a:r>
              <a:rPr lang="en-US" dirty="0"/>
              <a:t>										</a:t>
            </a:r>
            <a:r>
              <a:rPr lang="en-US" dirty="0">
                <a:solidFill>
                  <a:schemeClr val="tx2"/>
                </a:solidFill>
              </a:rPr>
              <a:t>division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			product-code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			product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			total-sold-quantity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			rank-order 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B52E6-78A8-D84F-4FF9-FCC8E63D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458" y="3137338"/>
            <a:ext cx="4357852" cy="21204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390C549-ED58-CA7E-25B2-1DD09487FD3E}"/>
              </a:ext>
            </a:extLst>
          </p:cNvPr>
          <p:cNvCxnSpPr>
            <a:cxnSpLocks/>
          </p:cNvCxnSpPr>
          <p:nvPr/>
        </p:nvCxnSpPr>
        <p:spPr>
          <a:xfrm>
            <a:off x="5234809" y="3298934"/>
            <a:ext cx="914400" cy="8986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56591E-BC5D-5CFB-89BA-FCF22600143B}"/>
              </a:ext>
            </a:extLst>
          </p:cNvPr>
          <p:cNvSpPr txBox="1"/>
          <p:nvPr/>
        </p:nvSpPr>
        <p:spPr>
          <a:xfrm>
            <a:off x="1343416" y="5895072"/>
            <a:ext cx="925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“Top 3 products in each division drove the highest sales in 2021, led by Motherboard, Keyboard, and Router.”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CB731E-9745-63E5-4E8D-59565D7FF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292235"/>
              </p:ext>
            </p:extLst>
          </p:nvPr>
        </p:nvGraphicFramePr>
        <p:xfrm>
          <a:off x="68827" y="1671485"/>
          <a:ext cx="5165980" cy="369693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{D03447BB-5D67-496B-8E87-E561075AD55C}</a:tableStyleId>
              </a:tblPr>
              <a:tblGrid>
                <a:gridCol w="1033196">
                  <a:extLst>
                    <a:ext uri="{9D8B030D-6E8A-4147-A177-3AD203B41FA5}">
                      <a16:colId xmlns:a16="http://schemas.microsoft.com/office/drawing/2014/main" val="4014442450"/>
                    </a:ext>
                  </a:extLst>
                </a:gridCol>
                <a:gridCol w="1033196">
                  <a:extLst>
                    <a:ext uri="{9D8B030D-6E8A-4147-A177-3AD203B41FA5}">
                      <a16:colId xmlns:a16="http://schemas.microsoft.com/office/drawing/2014/main" val="4006167336"/>
                    </a:ext>
                  </a:extLst>
                </a:gridCol>
                <a:gridCol w="1033196">
                  <a:extLst>
                    <a:ext uri="{9D8B030D-6E8A-4147-A177-3AD203B41FA5}">
                      <a16:colId xmlns:a16="http://schemas.microsoft.com/office/drawing/2014/main" val="1209236859"/>
                    </a:ext>
                  </a:extLst>
                </a:gridCol>
                <a:gridCol w="1033196">
                  <a:extLst>
                    <a:ext uri="{9D8B030D-6E8A-4147-A177-3AD203B41FA5}">
                      <a16:colId xmlns:a16="http://schemas.microsoft.com/office/drawing/2014/main" val="621038814"/>
                    </a:ext>
                  </a:extLst>
                </a:gridCol>
                <a:gridCol w="1033196">
                  <a:extLst>
                    <a:ext uri="{9D8B030D-6E8A-4147-A177-3AD203B41FA5}">
                      <a16:colId xmlns:a16="http://schemas.microsoft.com/office/drawing/2014/main" val="3609068008"/>
                    </a:ext>
                  </a:extLst>
                </a:gridCol>
              </a:tblGrid>
              <a:tr h="30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/>
                        <a:t>division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product_code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product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total_sold_quantity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rank_order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43724766"/>
                  </a:ext>
                </a:extLst>
              </a:tr>
              <a:tr h="30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N &amp; S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A6720160103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AQ Pen Drive 2 IN 1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701373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14532926"/>
                  </a:ext>
                </a:extLst>
              </a:tr>
              <a:tr h="30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N &amp; S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A6818160202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AQ Pen Drive DRC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688003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28259339"/>
                  </a:ext>
                </a:extLst>
              </a:tr>
              <a:tr h="30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N &amp; S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A6819160203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AQ Pen Drive DRC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676245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78812369"/>
                  </a:ext>
                </a:extLst>
              </a:tr>
              <a:tr h="30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P &amp; A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A2319150302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AQ Gamers Ms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428498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23649289"/>
                  </a:ext>
                </a:extLst>
              </a:tr>
              <a:tr h="30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P &amp; A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A2520150501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AQ Maxima Ms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419865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92552530"/>
                  </a:ext>
                </a:extLst>
              </a:tr>
              <a:tr h="30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P &amp; A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A2520150504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AQ Maxima Ms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419471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91013755"/>
                  </a:ext>
                </a:extLst>
              </a:tr>
              <a:tr h="30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PC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A4218110202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AQ Digit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17434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63499658"/>
                  </a:ext>
                </a:extLst>
              </a:tr>
              <a:tr h="30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PC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A4319110306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AQ Velocity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17280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21028190"/>
                  </a:ext>
                </a:extLst>
              </a:tr>
              <a:tr h="307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PC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A4218110208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AQ Digit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17275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70826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440423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A98809-481B-B662-F780-4D10169E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DB46B-EBC1-B18E-4D2D-3A2B08729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229" y="214009"/>
            <a:ext cx="1473335" cy="11575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70E126-1046-074F-3CE4-2084B5CF1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36" y="296696"/>
            <a:ext cx="1473335" cy="10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356" y="550605"/>
            <a:ext cx="10353761" cy="1326321"/>
          </a:xfrm>
        </p:spPr>
        <p:txBody>
          <a:bodyPr/>
          <a:lstStyle/>
          <a:p>
            <a:r>
              <a:rPr dirty="0"/>
              <a:t>Tools &amp; 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208" y="1987910"/>
            <a:ext cx="10353762" cy="3695136"/>
          </a:xfrm>
        </p:spPr>
        <p:txBody>
          <a:bodyPr/>
          <a:lstStyle/>
          <a:p>
            <a:r>
              <a:rPr sz="2000" dirty="0">
                <a:solidFill>
                  <a:schemeClr val="tx2"/>
                </a:solidFill>
              </a:rPr>
              <a:t>SQL (Joins, CTEs, Window Functions, Aggregations)</a:t>
            </a:r>
          </a:p>
          <a:p>
            <a:r>
              <a:rPr sz="2000" dirty="0">
                <a:solidFill>
                  <a:schemeClr val="tx2"/>
                </a:solidFill>
              </a:rPr>
              <a:t>Microsoft PowerPoint (Presentation &amp; Reporting)</a:t>
            </a:r>
          </a:p>
          <a:p>
            <a:r>
              <a:rPr sz="2000" dirty="0">
                <a:solidFill>
                  <a:schemeClr val="tx2"/>
                </a:solidFill>
              </a:rPr>
              <a:t>Excel (Data validation &amp; support analysis)</a:t>
            </a:r>
          </a:p>
          <a:p>
            <a:r>
              <a:rPr sz="2000" dirty="0">
                <a:solidFill>
                  <a:schemeClr val="tx2"/>
                </a:solidFill>
              </a:rPr>
              <a:t>Business Domain Knowledge – Consumer Electronics (Sales &amp; Distribution</a:t>
            </a:r>
            <a:r>
              <a:rPr sz="2000" dirty="0">
                <a:solidFill>
                  <a:srgbClr val="282828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BA08E-A579-8340-C9B9-18427617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B737B8-65F2-CC72-BD48-3A4BAE1C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57363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8956A-70DB-E88A-EE91-AC9E89CC6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979" y="1512655"/>
            <a:ext cx="3555124" cy="3113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E8C8E62-3086-9B35-F633-FC6F8D2109D2}"/>
              </a:ext>
            </a:extLst>
          </p:cNvPr>
          <p:cNvSpPr/>
          <p:nvPr/>
        </p:nvSpPr>
        <p:spPr>
          <a:xfrm>
            <a:off x="3994525" y="2829558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1820D-0242-9B56-2F6C-0BAA69BF7904}"/>
              </a:ext>
            </a:extLst>
          </p:cNvPr>
          <p:cNvSpPr txBox="1"/>
          <p:nvPr/>
        </p:nvSpPr>
        <p:spPr>
          <a:xfrm>
            <a:off x="465083" y="402021"/>
            <a:ext cx="10121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1.Provide the list of markets in which customer "ATLIQ Exclusive" operates its business in the APAC region.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097829-B3FE-D3D8-342D-C7F6DF231BFA}"/>
              </a:ext>
            </a:extLst>
          </p:cNvPr>
          <p:cNvSpPr txBox="1"/>
          <p:nvPr/>
        </p:nvSpPr>
        <p:spPr>
          <a:xfrm>
            <a:off x="953729" y="5548682"/>
            <a:ext cx="10121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ATLIQ Exclusive has a strong presence across key APAC markets, including India, Indonesia, Japan, South Korea, Australia, Philippines, New Zealand, and Bangladesh.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063AB02-8CE6-65CE-6F5B-692715B6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42855"/>
              </p:ext>
            </p:extLst>
          </p:nvPr>
        </p:nvGraphicFramePr>
        <p:xfrm>
          <a:off x="1569881" y="1555410"/>
          <a:ext cx="1933027" cy="333756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933027">
                  <a:extLst>
                    <a:ext uri="{9D8B030D-6E8A-4147-A177-3AD203B41FA5}">
                      <a16:colId xmlns:a16="http://schemas.microsoft.com/office/drawing/2014/main" val="3507431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APAC Markets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591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64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Indonesia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2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79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Philiphines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6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South Korea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52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Australia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348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New Zealand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13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Bangladesh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64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851810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B51137-DF81-9F92-5583-0A1F90C8701D}"/>
              </a:ext>
            </a:extLst>
          </p:cNvPr>
          <p:cNvSpPr txBox="1"/>
          <p:nvPr/>
        </p:nvSpPr>
        <p:spPr>
          <a:xfrm>
            <a:off x="1399740" y="488815"/>
            <a:ext cx="9049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2.What is the percentage of unique product increase in 2021 vs. 2020? The final output contains these fields,</a:t>
            </a:r>
            <a:br>
              <a:rPr lang="en-US" dirty="0"/>
            </a:br>
            <a:r>
              <a:rPr lang="en-US" dirty="0"/>
              <a:t> 					</a:t>
            </a:r>
            <a:r>
              <a:rPr lang="en-US" dirty="0">
                <a:solidFill>
                  <a:schemeClr val="tx2"/>
                </a:solidFill>
              </a:rPr>
              <a:t>unique_products_2020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unique_products_2021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percentage  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15FCA-3A44-8D90-A03A-0D6B44F1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21" y="1940049"/>
            <a:ext cx="3966342" cy="2624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C4E3112-F226-90D8-49E9-EE387291A270}"/>
              </a:ext>
            </a:extLst>
          </p:cNvPr>
          <p:cNvCxnSpPr>
            <a:cxnSpLocks/>
          </p:cNvCxnSpPr>
          <p:nvPr/>
        </p:nvCxnSpPr>
        <p:spPr>
          <a:xfrm>
            <a:off x="4247535" y="2544948"/>
            <a:ext cx="1081548" cy="9273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9F0030-D3B3-3DA7-2826-F0D7B42AB181}"/>
              </a:ext>
            </a:extLst>
          </p:cNvPr>
          <p:cNvSpPr txBox="1"/>
          <p:nvPr/>
        </p:nvSpPr>
        <p:spPr>
          <a:xfrm rot="10800000" flipV="1">
            <a:off x="1730477" y="5374058"/>
            <a:ext cx="7583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number of unique products increased by 36.33% in 2021 compared to 2020.</a:t>
            </a:r>
            <a:endParaRPr lang="en-IN" dirty="0">
              <a:solidFill>
                <a:schemeClr val="tx2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FE34FF-71E1-FACC-19BA-328D37A12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858145"/>
              </p:ext>
            </p:extLst>
          </p:nvPr>
        </p:nvGraphicFramePr>
        <p:xfrm>
          <a:off x="5604386" y="2959510"/>
          <a:ext cx="6425193" cy="100584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  <a:reflection blurRad="6350" stA="50000" endA="300" endPos="38500" dist="50800" dir="5400000" sy="-100000" algn="bl" rotWithShape="0"/>
                </a:effectLst>
                <a:tableStyleId>{D03447BB-5D67-496B-8E87-E561075AD55C}</a:tableStyleId>
              </a:tblPr>
              <a:tblGrid>
                <a:gridCol w="2141731">
                  <a:extLst>
                    <a:ext uri="{9D8B030D-6E8A-4147-A177-3AD203B41FA5}">
                      <a16:colId xmlns:a16="http://schemas.microsoft.com/office/drawing/2014/main" val="1181912069"/>
                    </a:ext>
                  </a:extLst>
                </a:gridCol>
                <a:gridCol w="2141731">
                  <a:extLst>
                    <a:ext uri="{9D8B030D-6E8A-4147-A177-3AD203B41FA5}">
                      <a16:colId xmlns:a16="http://schemas.microsoft.com/office/drawing/2014/main" val="639914460"/>
                    </a:ext>
                  </a:extLst>
                </a:gridCol>
                <a:gridCol w="2141731">
                  <a:extLst>
                    <a:ext uri="{9D8B030D-6E8A-4147-A177-3AD203B41FA5}">
                      <a16:colId xmlns:a16="http://schemas.microsoft.com/office/drawing/2014/main" val="2826068568"/>
                    </a:ext>
                  </a:extLst>
                </a:gridCol>
              </a:tblGrid>
              <a:tr h="411303">
                <a:tc>
                  <a:txBody>
                    <a:bodyPr/>
                    <a:lstStyle/>
                    <a:p>
                      <a:r>
                        <a:rPr lang="en-US" dirty="0"/>
                        <a:t>Unique_products_2020</a:t>
                      </a:r>
                      <a:endParaRPr lang="en-IN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Unique_products_2021</a:t>
                      </a:r>
                      <a:endParaRPr lang="en-IN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Percentage_chg</a:t>
                      </a:r>
                      <a:endParaRPr lang="en-IN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92348174"/>
                  </a:ext>
                </a:extLst>
              </a:tr>
              <a:tr h="235030">
                <a:tc>
                  <a:txBody>
                    <a:bodyPr/>
                    <a:lstStyle/>
                    <a:p>
                      <a:r>
                        <a:rPr lang="en-US" dirty="0"/>
                        <a:t>               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245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334    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      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36.33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26377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74894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A5A53-3527-60B3-C676-40C8D574A645}"/>
              </a:ext>
            </a:extLst>
          </p:cNvPr>
          <p:cNvSpPr txBox="1"/>
          <p:nvPr/>
        </p:nvSpPr>
        <p:spPr>
          <a:xfrm>
            <a:off x="480848" y="543910"/>
            <a:ext cx="9169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3.Provide a report with all the unique product counts for each segment and sort them in descending order of product counts. The final output contains 2 fields, </a:t>
            </a:r>
            <a:br>
              <a:rPr lang="en-US" dirty="0"/>
            </a:br>
            <a:r>
              <a:rPr lang="en-US" dirty="0"/>
              <a:t>							</a:t>
            </a:r>
            <a:r>
              <a:rPr lang="en-US" dirty="0">
                <a:solidFill>
                  <a:schemeClr val="tx2"/>
                </a:solidFill>
              </a:rPr>
              <a:t>segment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product-count 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825DCB7C-3CD0-350C-F7BD-28A02D78F3B6}"/>
              </a:ext>
            </a:extLst>
          </p:cNvPr>
          <p:cNvSpPr/>
          <p:nvPr/>
        </p:nvSpPr>
        <p:spPr>
          <a:xfrm>
            <a:off x="4211578" y="2931539"/>
            <a:ext cx="1216152" cy="484632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1C3F0-1CD3-E930-6768-00AD74FFD9F8}"/>
              </a:ext>
            </a:extLst>
          </p:cNvPr>
          <p:cNvSpPr txBox="1"/>
          <p:nvPr/>
        </p:nvSpPr>
        <p:spPr>
          <a:xfrm>
            <a:off x="417786" y="5612524"/>
            <a:ext cx="101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👉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“Accessories saw the highest growth in unique products (+34), outpacing all other segments in 2021 vs 2020.”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AC23EB-C228-2DAF-2930-6639B58DF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95" y="1740107"/>
            <a:ext cx="4953691" cy="25721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4D7A0F-C944-9639-F1F4-D48E5CCA6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424017"/>
              </p:ext>
            </p:extLst>
          </p:nvPr>
        </p:nvGraphicFramePr>
        <p:xfrm>
          <a:off x="147484" y="1893695"/>
          <a:ext cx="3677268" cy="256032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  <a:reflection blurRad="6350" stA="52000" endA="300" endPos="35000" dir="5400000" sy="-100000" algn="bl" rotWithShape="0"/>
                </a:effectLst>
                <a:tableStyleId>{D03447BB-5D67-496B-8E87-E561075AD55C}</a:tableStyleId>
              </a:tblPr>
              <a:tblGrid>
                <a:gridCol w="1838634">
                  <a:extLst>
                    <a:ext uri="{9D8B030D-6E8A-4147-A177-3AD203B41FA5}">
                      <a16:colId xmlns:a16="http://schemas.microsoft.com/office/drawing/2014/main" val="109207728"/>
                    </a:ext>
                  </a:extLst>
                </a:gridCol>
                <a:gridCol w="1838634">
                  <a:extLst>
                    <a:ext uri="{9D8B030D-6E8A-4147-A177-3AD203B41FA5}">
                      <a16:colId xmlns:a16="http://schemas.microsoft.com/office/drawing/2014/main" val="223043963"/>
                    </a:ext>
                  </a:extLst>
                </a:gridCol>
              </a:tblGrid>
              <a:tr h="330644">
                <a:tc>
                  <a:txBody>
                    <a:bodyPr/>
                    <a:lstStyle/>
                    <a:p>
                      <a:r>
                        <a:rPr lang="en-US" dirty="0"/>
                        <a:t> segment</a:t>
                      </a:r>
                      <a:endParaRPr lang="en-IN" dirty="0"/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Product_count</a:t>
                      </a:r>
                      <a:endParaRPr lang="en-IN" dirty="0"/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71015971"/>
                  </a:ext>
                </a:extLst>
              </a:tr>
              <a:tr h="33064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Notebook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4238426"/>
                  </a:ext>
                </a:extLst>
              </a:tr>
              <a:tr h="33064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Accessories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8961901"/>
                  </a:ext>
                </a:extLst>
              </a:tr>
              <a:tr h="33064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Peripherals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95072661"/>
                  </a:ext>
                </a:extLst>
              </a:tr>
              <a:tr h="33064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Desktop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99972343"/>
                  </a:ext>
                </a:extLst>
              </a:tr>
              <a:tr h="33064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Storage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48485864"/>
                  </a:ext>
                </a:extLst>
              </a:tr>
              <a:tr h="33064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Networking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0308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89008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8A830E-3AA0-01F8-4443-C3F7A0757B0D}"/>
              </a:ext>
            </a:extLst>
          </p:cNvPr>
          <p:cNvSpPr txBox="1"/>
          <p:nvPr/>
        </p:nvSpPr>
        <p:spPr>
          <a:xfrm>
            <a:off x="614855" y="433551"/>
            <a:ext cx="10491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4.Which segment had the most increase in unique products in 2021 vs 2020? The final output contains these fields, </a:t>
            </a:r>
            <a:br>
              <a:rPr lang="en-US" dirty="0"/>
            </a:br>
            <a:r>
              <a:rPr lang="en-US" dirty="0"/>
              <a:t>							</a:t>
            </a:r>
            <a:r>
              <a:rPr lang="en-US" dirty="0">
                <a:solidFill>
                  <a:schemeClr val="tx2"/>
                </a:solidFill>
              </a:rPr>
              <a:t>segment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product_count_2020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product_count_2021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difference 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0DDA7-723C-2243-947D-1EE20614D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9" y="2101874"/>
            <a:ext cx="3185864" cy="348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E64ED4C-68A6-AC19-4013-FC10DE867CBE}"/>
              </a:ext>
            </a:extLst>
          </p:cNvPr>
          <p:cNvCxnSpPr>
            <a:cxnSpLocks/>
          </p:cNvCxnSpPr>
          <p:nvPr/>
        </p:nvCxnSpPr>
        <p:spPr>
          <a:xfrm>
            <a:off x="3569110" y="3519948"/>
            <a:ext cx="806245" cy="64633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192BCF-1CC4-56E1-1F08-869F2C9AB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82363"/>
              </p:ext>
            </p:extLst>
          </p:nvPr>
        </p:nvGraphicFramePr>
        <p:xfrm>
          <a:off x="4463845" y="2508362"/>
          <a:ext cx="7344696" cy="283464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  <a:reflection blurRad="6350" stA="50000" endA="300" endPos="38500" dist="50800" dir="5400000" sy="-100000" algn="bl" rotWithShape="0"/>
                </a:effectLst>
                <a:tableStyleId>{D03447BB-5D67-496B-8E87-E561075AD55C}</a:tableStyleId>
              </a:tblPr>
              <a:tblGrid>
                <a:gridCol w="1836174">
                  <a:extLst>
                    <a:ext uri="{9D8B030D-6E8A-4147-A177-3AD203B41FA5}">
                      <a16:colId xmlns:a16="http://schemas.microsoft.com/office/drawing/2014/main" val="3906734035"/>
                    </a:ext>
                  </a:extLst>
                </a:gridCol>
                <a:gridCol w="1836174">
                  <a:extLst>
                    <a:ext uri="{9D8B030D-6E8A-4147-A177-3AD203B41FA5}">
                      <a16:colId xmlns:a16="http://schemas.microsoft.com/office/drawing/2014/main" val="2612831592"/>
                    </a:ext>
                  </a:extLst>
                </a:gridCol>
                <a:gridCol w="1836174">
                  <a:extLst>
                    <a:ext uri="{9D8B030D-6E8A-4147-A177-3AD203B41FA5}">
                      <a16:colId xmlns:a16="http://schemas.microsoft.com/office/drawing/2014/main" val="3645483294"/>
                    </a:ext>
                  </a:extLst>
                </a:gridCol>
                <a:gridCol w="1836174">
                  <a:extLst>
                    <a:ext uri="{9D8B030D-6E8A-4147-A177-3AD203B41FA5}">
                      <a16:colId xmlns:a16="http://schemas.microsoft.com/office/drawing/2014/main" val="3713127635"/>
                    </a:ext>
                  </a:extLst>
                </a:gridCol>
              </a:tblGrid>
              <a:tr h="585873">
                <a:tc>
                  <a:txBody>
                    <a:bodyPr/>
                    <a:lstStyle/>
                    <a:p>
                      <a:r>
                        <a:rPr lang="en-US" dirty="0"/>
                        <a:t>Segment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Product_count_2020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Product_count_2021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20206124"/>
                  </a:ext>
                </a:extLst>
              </a:tr>
              <a:tr h="3347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Accessories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40947567"/>
                  </a:ext>
                </a:extLst>
              </a:tr>
              <a:tr h="3347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Notebook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32905746"/>
                  </a:ext>
                </a:extLst>
              </a:tr>
              <a:tr h="3347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Peripherals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38011440"/>
                  </a:ext>
                </a:extLst>
              </a:tr>
              <a:tr h="3347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Desktop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261319983"/>
                  </a:ext>
                </a:extLst>
              </a:tr>
              <a:tr h="3347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Storage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50243711"/>
                  </a:ext>
                </a:extLst>
              </a:tr>
              <a:tr h="3347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Networking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049355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837282-8D70-C2AE-51D6-D2650E065D01}"/>
              </a:ext>
            </a:extLst>
          </p:cNvPr>
          <p:cNvSpPr txBox="1"/>
          <p:nvPr/>
        </p:nvSpPr>
        <p:spPr>
          <a:xfrm>
            <a:off x="1775316" y="5990840"/>
            <a:ext cx="692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👉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“Accessories and Notebooks drove the highest growth and emerged as the largest product portfolios in 2021.”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20895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A6791D-5C4E-E532-0A46-37591AF8020F}"/>
              </a:ext>
            </a:extLst>
          </p:cNvPr>
          <p:cNvSpPr txBox="1"/>
          <p:nvPr/>
        </p:nvSpPr>
        <p:spPr>
          <a:xfrm>
            <a:off x="701566" y="449316"/>
            <a:ext cx="9609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5.Get the products that have the highest and lowest manufacturing costs. The final output should contain these fields, </a:t>
            </a:r>
            <a:br>
              <a:rPr lang="en-US" dirty="0"/>
            </a:br>
            <a:r>
              <a:rPr lang="en-US" dirty="0"/>
              <a:t>							</a:t>
            </a:r>
            <a:r>
              <a:rPr lang="en-US" dirty="0">
                <a:solidFill>
                  <a:schemeClr val="tx2"/>
                </a:solidFill>
              </a:rPr>
              <a:t>product-code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product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manufacturing-cost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6300E-E91D-6FA8-00DC-EAC939A3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602" y="3824800"/>
            <a:ext cx="4172819" cy="2818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C7FF75-7D95-02C6-4EBC-B7C1ECE94966}"/>
              </a:ext>
            </a:extLst>
          </p:cNvPr>
          <p:cNvSpPr/>
          <p:nvPr/>
        </p:nvSpPr>
        <p:spPr>
          <a:xfrm>
            <a:off x="8661464" y="6069366"/>
            <a:ext cx="113317" cy="11035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CD62F-7EC9-E231-0E3E-A09C34320AD9}"/>
              </a:ext>
            </a:extLst>
          </p:cNvPr>
          <p:cNvSpPr txBox="1"/>
          <p:nvPr/>
        </p:nvSpPr>
        <p:spPr>
          <a:xfrm>
            <a:off x="0" y="4469692"/>
            <a:ext cx="508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E4514"/>
                </a:solidFill>
              </a:rPr>
              <a:t>“AQ HOME Allin1 Gen 2 has the highest manufacturing cost, while AQ Master wired x1 MS has the lowest.”</a:t>
            </a:r>
            <a:endParaRPr lang="en-IN" dirty="0">
              <a:solidFill>
                <a:srgbClr val="BE4514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5F8561-847F-8382-0D3C-1447FBBD0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322315"/>
              </p:ext>
            </p:extLst>
          </p:nvPr>
        </p:nvGraphicFramePr>
        <p:xfrm>
          <a:off x="2989006" y="2109034"/>
          <a:ext cx="8734012" cy="1260069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  <a:reflection blurRad="6350" stA="50000" endA="275" endPos="40000" dist="101600" dir="5400000" sy="-100000" algn="bl" rotWithShape="0"/>
                </a:effectLst>
                <a:tableStyleId>{D03447BB-5D67-496B-8E87-E561075AD55C}</a:tableStyleId>
              </a:tblPr>
              <a:tblGrid>
                <a:gridCol w="2656028">
                  <a:extLst>
                    <a:ext uri="{9D8B030D-6E8A-4147-A177-3AD203B41FA5}">
                      <a16:colId xmlns:a16="http://schemas.microsoft.com/office/drawing/2014/main" val="4137305912"/>
                    </a:ext>
                  </a:extLst>
                </a:gridCol>
                <a:gridCol w="2656028">
                  <a:extLst>
                    <a:ext uri="{9D8B030D-6E8A-4147-A177-3AD203B41FA5}">
                      <a16:colId xmlns:a16="http://schemas.microsoft.com/office/drawing/2014/main" val="1777195398"/>
                    </a:ext>
                  </a:extLst>
                </a:gridCol>
                <a:gridCol w="3421956">
                  <a:extLst>
                    <a:ext uri="{9D8B030D-6E8A-4147-A177-3AD203B41FA5}">
                      <a16:colId xmlns:a16="http://schemas.microsoft.com/office/drawing/2014/main" val="532034944"/>
                    </a:ext>
                  </a:extLst>
                </a:gridCol>
              </a:tblGrid>
              <a:tr h="378527">
                <a:tc>
                  <a:txBody>
                    <a:bodyPr/>
                    <a:lstStyle/>
                    <a:p>
                      <a:r>
                        <a:rPr lang="en-US" dirty="0" err="1"/>
                        <a:t>Product_code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Manufacturing_cost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4136700"/>
                  </a:ext>
                </a:extLst>
              </a:tr>
              <a:tr h="4407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A2118150101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AQ Master wired x1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0.892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76692048"/>
                  </a:ext>
                </a:extLst>
              </a:tr>
              <a:tr h="4407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A6120110206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AQ HOME Allin1 Gen 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240.5364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4375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85751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0DA941-CEAD-6AF0-AC17-DE17A1AB1647}"/>
              </a:ext>
            </a:extLst>
          </p:cNvPr>
          <p:cNvSpPr txBox="1"/>
          <p:nvPr/>
        </p:nvSpPr>
        <p:spPr>
          <a:xfrm>
            <a:off x="772510" y="480848"/>
            <a:ext cx="10042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6.Generate a report which contains the top 5 customers who received an average high pre-invoice-discount-pct for the fiscal year 2021 and in the Indian market. The final output contains these fields,</a:t>
            </a:r>
            <a:br>
              <a:rPr lang="en-US" dirty="0"/>
            </a:br>
            <a:r>
              <a:rPr lang="en-US" dirty="0"/>
              <a:t> 							</a:t>
            </a:r>
            <a:r>
              <a:rPr lang="en-US" dirty="0">
                <a:solidFill>
                  <a:schemeClr val="tx2"/>
                </a:solidFill>
              </a:rPr>
              <a:t>customer-code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customer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average-discount-percentage 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6190E-4564-7AA6-5DF1-C3E7EBB7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48" y="2689687"/>
            <a:ext cx="3792921" cy="2735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B517C1D-5FE2-A660-522F-3DD7BA62A988}"/>
              </a:ext>
            </a:extLst>
          </p:cNvPr>
          <p:cNvSpPr/>
          <p:nvPr/>
        </p:nvSpPr>
        <p:spPr>
          <a:xfrm rot="10800000">
            <a:off x="4874589" y="3713213"/>
            <a:ext cx="484632" cy="484632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65C14-64FB-2568-B2EB-558CF98D5F3E}"/>
              </a:ext>
            </a:extLst>
          </p:cNvPr>
          <p:cNvSpPr txBox="1"/>
          <p:nvPr/>
        </p:nvSpPr>
        <p:spPr>
          <a:xfrm>
            <a:off x="2467492" y="5879517"/>
            <a:ext cx="6980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“The Indian market’s top 5 customers benefited from the highest pre-invoice discounts in FY2021.”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✅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A494C2-E246-B8F2-D630-E81438DC8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754295"/>
              </p:ext>
            </p:extLst>
          </p:nvPr>
        </p:nvGraphicFramePr>
        <p:xfrm>
          <a:off x="5869858" y="2757130"/>
          <a:ext cx="6065742" cy="2396798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  <a:reflection blurRad="6350" stA="50000" endA="300" endPos="38500" dist="50800" dir="5400000" sy="-100000" algn="bl" rotWithShape="0"/>
                </a:effectLst>
                <a:tableStyleId>{D03447BB-5D67-496B-8E87-E561075AD55C}</a:tableStyleId>
              </a:tblPr>
              <a:tblGrid>
                <a:gridCol w="2021914">
                  <a:extLst>
                    <a:ext uri="{9D8B030D-6E8A-4147-A177-3AD203B41FA5}">
                      <a16:colId xmlns:a16="http://schemas.microsoft.com/office/drawing/2014/main" val="4025376940"/>
                    </a:ext>
                  </a:extLst>
                </a:gridCol>
                <a:gridCol w="2021914">
                  <a:extLst>
                    <a:ext uri="{9D8B030D-6E8A-4147-A177-3AD203B41FA5}">
                      <a16:colId xmlns:a16="http://schemas.microsoft.com/office/drawing/2014/main" val="1007092400"/>
                    </a:ext>
                  </a:extLst>
                </a:gridCol>
                <a:gridCol w="2021914">
                  <a:extLst>
                    <a:ext uri="{9D8B030D-6E8A-4147-A177-3AD203B41FA5}">
                      <a16:colId xmlns:a16="http://schemas.microsoft.com/office/drawing/2014/main" val="3732129748"/>
                    </a:ext>
                  </a:extLst>
                </a:gridCol>
              </a:tblGrid>
              <a:tr h="567998">
                <a:tc>
                  <a:txBody>
                    <a:bodyPr/>
                    <a:lstStyle/>
                    <a:p>
                      <a:r>
                        <a:rPr lang="en-US" dirty="0" err="1"/>
                        <a:t>Customer_code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customer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Avg_discount</a:t>
                      </a:r>
                      <a:r>
                        <a:rPr lang="en-US" dirty="0"/>
                        <a:t>_%</a:t>
                      </a:r>
                      <a:endParaRPr lang="en-IN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32412012"/>
                  </a:ext>
                </a:extLst>
              </a:tr>
              <a:tr h="3357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90002009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Flipkart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30.83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37571988"/>
                  </a:ext>
                </a:extLst>
              </a:tr>
              <a:tr h="3357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90002006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Viveks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30.38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56519966"/>
                  </a:ext>
                </a:extLst>
              </a:tr>
              <a:tr h="3357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90002003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Ezone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30.28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75518331"/>
                  </a:ext>
                </a:extLst>
              </a:tr>
              <a:tr h="3357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90002002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Croma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30.25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53368356"/>
                  </a:ext>
                </a:extLst>
              </a:tr>
              <a:tr h="3357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90002016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Amazon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29.33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01674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40577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38E6B6-44E3-3F43-E5FE-83802DA9EB52}"/>
              </a:ext>
            </a:extLst>
          </p:cNvPr>
          <p:cNvSpPr txBox="1"/>
          <p:nvPr/>
        </p:nvSpPr>
        <p:spPr>
          <a:xfrm>
            <a:off x="4041477" y="507481"/>
            <a:ext cx="71821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7.Get the complete report of the Gross sales amount for the customer “ATLIQ Exclusive” for each month . This analysis helps to get an idea of low and high-performing months and take strategic decisions. The final report contains these columns: 											</a:t>
            </a:r>
            <a:r>
              <a:rPr lang="en-US" dirty="0">
                <a:solidFill>
                  <a:schemeClr val="tx2"/>
                </a:solidFill>
              </a:rPr>
              <a:t>Month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Year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						Gross sales Amount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7E4A7-9C74-4D78-A900-FE831F26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67" y="2649838"/>
            <a:ext cx="5734891" cy="2869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96079-23C4-9D1A-195C-3149A26F8E2C}"/>
              </a:ext>
            </a:extLst>
          </p:cNvPr>
          <p:cNvSpPr txBox="1"/>
          <p:nvPr/>
        </p:nvSpPr>
        <p:spPr>
          <a:xfrm>
            <a:off x="4504587" y="5735088"/>
            <a:ext cx="671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“Monthly gross sales trend of ATLIQ Exclusive highlights clear peaks and troughs, helping identify high- and low-performing periods.”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6E54B00-2483-D5DB-CF52-79C7B9169251}"/>
              </a:ext>
            </a:extLst>
          </p:cNvPr>
          <p:cNvCxnSpPr>
            <a:cxnSpLocks/>
          </p:cNvCxnSpPr>
          <p:nvPr/>
        </p:nvCxnSpPr>
        <p:spPr>
          <a:xfrm>
            <a:off x="4256017" y="3717606"/>
            <a:ext cx="700080" cy="57886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DFB612-5517-E3A2-0215-6D2D191EB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292635"/>
              </p:ext>
            </p:extLst>
          </p:nvPr>
        </p:nvGraphicFramePr>
        <p:xfrm>
          <a:off x="265607" y="380172"/>
          <a:ext cx="3629940" cy="60960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{D03447BB-5D67-496B-8E87-E561075AD55C}</a:tableStyleId>
              </a:tblPr>
              <a:tblGrid>
                <a:gridCol w="1209980">
                  <a:extLst>
                    <a:ext uri="{9D8B030D-6E8A-4147-A177-3AD203B41FA5}">
                      <a16:colId xmlns:a16="http://schemas.microsoft.com/office/drawing/2014/main" val="3916174343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val="4263626613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val="3261369465"/>
                    </a:ext>
                  </a:extLst>
                </a:gridCol>
              </a:tblGrid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IN" sz="8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 dirty="0">
                          <a:solidFill>
                            <a:schemeClr val="tx1"/>
                          </a:solidFill>
                          <a:effectLst/>
                        </a:rPr>
                        <a:t>Month</a:t>
                      </a:r>
                      <a:endParaRPr lang="en-IN" sz="8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 dirty="0" err="1">
                          <a:solidFill>
                            <a:schemeClr val="tx1"/>
                          </a:solidFill>
                          <a:effectLst/>
                        </a:rPr>
                        <a:t>gross_sales_amount</a:t>
                      </a:r>
                      <a:endParaRPr lang="en-IN" sz="8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1167451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2019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September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4496259.67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992494173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2019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October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5135902.35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50902059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2019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November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7522892.56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60703176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2019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December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4830404.73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79030786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January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4740600.16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7204207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February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3996227.77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36526463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March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378770.97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6934656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 dirty="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April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395035.35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13072862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May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783813.42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69126934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June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1695216.6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74618110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July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2551159.16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73370164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 dirty="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August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2786648.26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09449721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September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12353509.79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40868800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October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13218636.2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29612718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November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2046499.1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93648848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2020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December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12944659.65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251445806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2021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January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12399392.98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30249582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2021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February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10129735.57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77301386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2021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March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12144061.25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70524593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2021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April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7311999.95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64631948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2021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May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12150225.01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51497784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2021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June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9824521.01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4656041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2021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July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12092346.32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71259595"/>
                  </a:ext>
                </a:extLst>
              </a:tr>
              <a:tr h="24336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2021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>
                          <a:solidFill>
                            <a:srgbClr val="1B1C1D"/>
                          </a:solidFill>
                          <a:effectLst/>
                        </a:rPr>
                        <a:t>August</a:t>
                      </a:r>
                      <a:endParaRPr lang="en-IN" sz="8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800" dirty="0">
                          <a:solidFill>
                            <a:srgbClr val="1B1C1D"/>
                          </a:solidFill>
                          <a:effectLst/>
                        </a:rPr>
                        <a:t>7178707.59</a:t>
                      </a:r>
                      <a:endParaRPr lang="en-IN" sz="8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91202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615061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1382</TotalTime>
  <Words>1169</Words>
  <Application>Microsoft Office PowerPoint</Application>
  <PresentationFormat>Widescreen</PresentationFormat>
  <Paragraphs>257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Google Sans Text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&amp; Technologies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Swamy Medidi</dc:creator>
  <cp:lastModifiedBy>Swamy Medidi</cp:lastModifiedBy>
  <cp:revision>4</cp:revision>
  <dcterms:created xsi:type="dcterms:W3CDTF">2025-09-02T07:48:20Z</dcterms:created>
  <dcterms:modified xsi:type="dcterms:W3CDTF">2025-09-07T06:44:35Z</dcterms:modified>
</cp:coreProperties>
</file>